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66" r:id="rId4"/>
    <p:sldId id="257" r:id="rId5"/>
    <p:sldId id="258" r:id="rId6"/>
    <p:sldId id="259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8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2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A8EDF6-3EF9-4694-9CC6-659E18BC2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284CD1-4A53-462A-ABA6-11913DE93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40C351-B0D2-4366-A0B2-4CE0E36ED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59BFA1-95DF-45A3-BC2F-ED49F8735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532738-900F-4EB4-A895-66017A159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229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373A3E-2DD7-4825-9D36-DF5D2322B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7EC581-B92D-4FF9-8323-38682EDC4D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F8E322-7E3D-47F4-A2BD-2254F830B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493AB3-B48B-4A89-81DB-B4EA55D64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1A1F53-F065-4EA7-879C-43FA45794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917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05CD0CC-41B9-4A10-B9AA-AB3B39FA49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340D4C-448C-4953-8E29-61281EDDBC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DDEB74-13E1-4DB0-AC88-FEDE9D6A9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90E4B0-1E07-409D-8381-FB9B4C589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FDE0A0-1197-4E73-9DCB-F8E20C6DB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28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102C60-E558-440C-92F7-6238C7860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7E3228-982A-4C29-9F4F-8553B332C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F67454-567C-478B-9BD7-307CB56E4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1A5337-F0FA-4F11-AFF9-A697BBBBB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D824AF-31ED-4684-A79D-CEE31616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633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D65A3E-FB37-40B2-B716-54DCB4004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0391B7-06C5-41E4-8EE8-967E43282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0ADA5B-FA9A-4E62-A9B6-D5DBA217E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8E9E74-146B-4AA1-B6F1-04997BB1D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6EE193-7AA7-45F5-ACCE-B2CC9D03E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311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A1612-5E74-4359-BC33-F1CACE6CE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865EAE-F7CF-48E0-8F17-20A75D04E1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1EF34B9-08DA-4F08-BDD6-10778B3A2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0472E0-E555-4B83-9D6B-AF72A72C4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C1505DC-7323-4F2D-A98D-3CFED65A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0E1B44-3DA0-4F0A-A343-81A1A0C8D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285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2520FB-9B76-4E13-9B86-D0C5BD811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8F8FD0-70F0-46A7-9E01-387DC8018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3948D8-0316-417C-B025-AC629895C1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4E0D921-F389-4BA8-B7E1-C11060C10D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D8A733F-C4E2-499F-915F-ACE5E77527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0D529ED-19D7-4862-AE7E-B63806EFC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A97102D-3A20-44E5-8247-041B58381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673EFFA-9C4A-4ED8-8779-3F40088E8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4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436794-5AD2-4293-A47C-91C490562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561919B-4572-46D5-97BA-A1CF0694F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415CDB5-49AB-412F-8156-11B8B9E4C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C9F0DFB-614A-452C-BB97-B3BE8B789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375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9157644-659C-4A0F-A917-8001186BD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04D9905-1A0D-498A-AE43-96F0971E6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F47E96D-A013-4BD8-BE67-B63B159CC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998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A1B935-3E44-4387-AE74-955519C4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D9BD6E-A585-49F9-B36B-0175275B6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2D349FD-A7A3-49C3-A03C-E78314CDE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BDD082-F5B4-4A4C-86B7-994D2B590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53D02D-340D-4671-851B-ADA12573C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D65F7B6-B9F2-418D-B923-9AE93FA5A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74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600E69-161B-4F62-BF47-860AB8D57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799319B-2D57-494B-B75F-CEE955DADE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8AD778-E755-440A-8E76-5A096D6ED3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8C70C35-7539-49F5-8DC9-C814EF68E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FC5F1D-93C0-40E3-A502-9F2F23DF8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40B36C-2986-48E3-9307-880D35AFE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519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C7C6E4-8682-4BE3-9638-5EA36A38F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6F9BCC-2A83-4E0E-9732-0EA5536ECF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489696-E86C-4D35-9168-0AB7A78017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F838D-A43F-4F28-84B0-5656FFD54538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7ED9F9-A45D-4C37-A0AE-8492079578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DE7A93-FEEA-437C-82AB-6F9BBDB65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1B08E-564D-412A-A43A-C7A8759FA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285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0B457D-46A1-4021-9A26-FBC683C6DB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7568" y="880526"/>
            <a:ext cx="7776864" cy="2738685"/>
          </a:xfrm>
        </p:spPr>
        <p:txBody>
          <a:bodyPr/>
          <a:lstStyle/>
          <a:p>
            <a:pPr lvl="0"/>
            <a:r>
              <a:rPr lang="ru-RU" sz="4000" b="1" dirty="0"/>
              <a:t>Роль методического объединения   в реализации </a:t>
            </a:r>
            <a:br>
              <a:rPr lang="ru-RU" sz="4000" b="1" dirty="0"/>
            </a:br>
            <a:r>
              <a:rPr lang="ru-RU" sz="4000" b="1" dirty="0"/>
              <a:t>профессиональных дефицитов </a:t>
            </a:r>
            <a:br>
              <a:rPr lang="ru-RU" sz="4000" b="1" dirty="0"/>
            </a:br>
            <a:r>
              <a:rPr lang="ru-RU" sz="4000" b="1" dirty="0"/>
              <a:t>учителей начальных классов</a:t>
            </a:r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D043C26-76CF-48CA-8336-2B89C83ACD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0" y="4149080"/>
            <a:ext cx="6858000" cy="180020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b="1" dirty="0"/>
              <a:t>Шкурко Татьяна Юрьевна</a:t>
            </a:r>
            <a:r>
              <a:rPr lang="ru-RU" dirty="0"/>
              <a:t>, учитель начальных классов, председатель ШМО,</a:t>
            </a:r>
            <a:br>
              <a:rPr lang="ru-RU" dirty="0"/>
            </a:br>
            <a:r>
              <a:rPr lang="ru-RU" b="1" dirty="0"/>
              <a:t>Лачина Анна Юрьевна</a:t>
            </a:r>
            <a:r>
              <a:rPr lang="ru-RU" dirty="0"/>
              <a:t>, учитель-логопед, председатель ШМО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/>
              <a:t>ГБОУ СОШ № 264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FEB99B1-8D24-4435-A372-7F7EA1D7B2CD}"/>
              </a:ext>
            </a:extLst>
          </p:cNvPr>
          <p:cNvSpPr/>
          <p:nvPr/>
        </p:nvSpPr>
        <p:spPr>
          <a:xfrm>
            <a:off x="1919289" y="85725"/>
            <a:ext cx="8270875" cy="6002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Calibri"/>
              </a:rPr>
              <a:t>1 этап -Выявление профессиональных дефицитов.</a:t>
            </a:r>
          </a:p>
          <a:p>
            <a:pPr>
              <a:defRPr/>
            </a:pPr>
            <a:endParaRPr lang="ru-RU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Calibri"/>
              </a:rPr>
              <a:t>2этап-Составление плана на МО по устранению дефицитов.</a:t>
            </a:r>
          </a:p>
          <a:p>
            <a:pPr>
              <a:defRPr/>
            </a:pPr>
            <a:endParaRPr lang="ru-RU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Calibri"/>
              </a:rPr>
              <a:t>3этап-Составление индивидуального плана педагогами по устранению дефицитов.</a:t>
            </a:r>
          </a:p>
          <a:p>
            <a:pPr>
              <a:defRPr/>
            </a:pPr>
            <a:endParaRPr lang="ru-RU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Calibri"/>
              </a:rPr>
              <a:t>4этап- Предоставление  педагогами результатов работы по индивидуальному плану на заседаниях МО.</a:t>
            </a:r>
          </a:p>
        </p:txBody>
      </p:sp>
      <p:pic>
        <p:nvPicPr>
          <p:cNvPr id="15363" name="Рисунок 5">
            <a:extLst>
              <a:ext uri="{FF2B5EF4-FFF2-40B4-BE49-F238E27FC236}">
                <a16:creationId xmlns:a16="http://schemas.microsoft.com/office/drawing/2014/main" id="{AA1D2DA9-1204-4442-8903-16EB2A10BF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039" y="3086894"/>
            <a:ext cx="301625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id="{4BDE7975-F6FA-434E-AFB2-CCBE78CE90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500064"/>
            <a:ext cx="7772400" cy="1285875"/>
          </a:xfrm>
        </p:spPr>
        <p:txBody>
          <a:bodyPr/>
          <a:lstStyle/>
          <a:p>
            <a:pPr defTabSz="912813"/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план педагога по преодолению дефицитов включает:</a:t>
            </a:r>
          </a:p>
        </p:txBody>
      </p:sp>
      <p:sp>
        <p:nvSpPr>
          <p:cNvPr id="17411" name="Подзаголовок 2">
            <a:extLst>
              <a:ext uri="{FF2B5EF4-FFF2-40B4-BE49-F238E27FC236}">
                <a16:creationId xmlns:a16="http://schemas.microsoft.com/office/drawing/2014/main" id="{C3CB988D-A1FD-4B4F-807D-CE185BD8C9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4063" y="2357438"/>
            <a:ext cx="8286750" cy="3281362"/>
          </a:xfrm>
        </p:spPr>
        <p:txBody>
          <a:bodyPr/>
          <a:lstStyle/>
          <a:p>
            <a:pPr algn="l" defTabSz="912813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chemeClr val="tx1"/>
                </a:solidFill>
              </a:rPr>
              <a:t>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деятельности</a:t>
            </a:r>
          </a:p>
          <a:p>
            <a:pPr algn="l" defTabSz="912813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действия и мероприятия</a:t>
            </a:r>
          </a:p>
          <a:p>
            <a:pPr algn="l" defTabSz="912813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устранения</a:t>
            </a:r>
          </a:p>
          <a:p>
            <a:pPr algn="l" defTabSz="912813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 работы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>
            <a:extLst>
              <a:ext uri="{FF2B5EF4-FFF2-40B4-BE49-F238E27FC236}">
                <a16:creationId xmlns:a16="http://schemas.microsoft.com/office/drawing/2014/main" id="{0B7C8F21-AF23-40F8-AC77-613F92748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действия и мероприятия</a:t>
            </a:r>
          </a:p>
        </p:txBody>
      </p:sp>
      <p:sp>
        <p:nvSpPr>
          <p:cNvPr id="18435" name="Содержимое 2">
            <a:extLst>
              <a:ext uri="{FF2B5EF4-FFF2-40B4-BE49-F238E27FC236}">
                <a16:creationId xmlns:a16="http://schemas.microsoft.com/office/drawing/2014/main" id="{6A50D5E2-9C07-4D15-966C-69A5CD8428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2813">
              <a:buFont typeface="Wingdings" panose="05000000000000000000" pitchFamily="2" charset="2"/>
              <a:buChar char="Ø"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изучение научной и методической литературы</a:t>
            </a:r>
          </a:p>
          <a:p>
            <a:pPr defTabSz="912813">
              <a:buFont typeface="Wingdings" panose="05000000000000000000" pitchFamily="2" charset="2"/>
              <a:buChar char="Ø"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 (внутри школьные, районные….), вебинары (с указанием платформы, спикеров, учреждения)</a:t>
            </a:r>
          </a:p>
          <a:p>
            <a:pPr defTabSz="912813">
              <a:buFont typeface="Wingdings" panose="05000000000000000000" pitchFamily="2" charset="2"/>
              <a:buChar char="Ø"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успешного опыта педагогов (работа с наставником, посещение уроков, мероприятий)</a:t>
            </a:r>
          </a:p>
          <a:p>
            <a:pPr defTabSz="912813">
              <a:buFont typeface="Wingdings" panose="05000000000000000000" pitchFamily="2" charset="2"/>
              <a:buChar char="Ø"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 в образовательных организациях дополнительного профессионального образования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id="{F6D2ECFA-5E8D-45C7-B7C1-3C3A6DC382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6793425"/>
              </p:ext>
            </p:extLst>
          </p:nvPr>
        </p:nvGraphicFramePr>
        <p:xfrm>
          <a:off x="1738312" y="1022886"/>
          <a:ext cx="8715375" cy="4812228"/>
        </p:xfrm>
        <a:graphic>
          <a:graphicData uri="http://schemas.openxmlformats.org/drawingml/2006/table">
            <a:tbl>
              <a:tblPr/>
              <a:tblGrid>
                <a:gridCol w="1785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3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8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8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6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Направления</a:t>
                      </a:r>
                      <a:endParaRPr kumimoji="0" 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Планируемые действия и мероприятия</a:t>
                      </a:r>
                      <a:endParaRPr kumimoji="0" 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 реализации</a:t>
                      </a:r>
                      <a:endParaRPr kumimoji="0" 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Ожидаемый результат работы</a:t>
                      </a:r>
                      <a:endParaRPr kumimoji="0" 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Систематический анализ эффективности учебных занятий и подходов к обучению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1.Принять участие в работе городского методического объединения на тему: «Мониторинг коррекционно-развивающей работы в образовательной организации» на базе ГБОУ школа №3 Красногвардейского района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Приобрести программно-методические материалы « Мониторинг речевого развития учащихся младших классов» авторов 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Ю.Е.Розовой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Т.В. Коробченко под научной редакцией 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к.п.н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О.В. Елецкой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Прослушать вебинар на платформе онлайн-университет для коррекционных педагогов «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logoexpert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по теме: «Мониторинг речевого развития учащихся начальных классов»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2023-2024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Внедрить систему мониторинга коррекционно-развивающей работы в систематический анализ внеурочных занятий обучающихся с ОВЗ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id="{8CFC2E0D-8BBB-44DB-AE07-A944665AC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4 этап</a:t>
            </a:r>
          </a:p>
        </p:txBody>
      </p:sp>
      <p:sp>
        <p:nvSpPr>
          <p:cNvPr id="20483" name="Содержимое 2">
            <a:extLst>
              <a:ext uri="{FF2B5EF4-FFF2-40B4-BE49-F238E27FC236}">
                <a16:creationId xmlns:a16="http://schemas.microsoft.com/office/drawing/2014/main" id="{E5348576-3CA8-4414-B86D-072D24872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defTabSz="912813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педагогами результатов </a:t>
            </a:r>
          </a:p>
          <a:p>
            <a:pPr algn="ctr" defTabSz="912813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индивидуальному плану на </a:t>
            </a:r>
          </a:p>
          <a:p>
            <a:pPr algn="ctr" defTabSz="912813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заседаниях методического объединения.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FD8D566D-91BC-4CDA-93AF-5537AFC54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Роль методической службы: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A5F52B-D02B-4218-82BA-48738EDF9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268413"/>
            <a:ext cx="8229600" cy="4857750"/>
          </a:xfrm>
        </p:spPr>
        <p:txBody>
          <a:bodyPr/>
          <a:lstStyle/>
          <a:p>
            <a:pPr marL="342900"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системы непрерывного профессионального развития </a:t>
            </a:r>
          </a:p>
          <a:p>
            <a:pPr marL="342900"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рост профессиональной компетентности педагогов</a:t>
            </a:r>
          </a:p>
          <a:p>
            <a:pPr marL="342900"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обновление их теоретических знаний и практических навыков. </a:t>
            </a:r>
          </a:p>
          <a:p>
            <a:pPr marL="0" indent="0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Методическая работа ориентирована на поддержку педагогов и повышение качества работы учителей.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314</Words>
  <Application>Microsoft Office PowerPoint</Application>
  <PresentationFormat>Широкоэкранный</PresentationFormat>
  <Paragraphs>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Тема Office</vt:lpstr>
      <vt:lpstr>Роль методического объединения   в реализации  профессиональных дефицитов  учителей начальных классов</vt:lpstr>
      <vt:lpstr>Презентация PowerPoint</vt:lpstr>
      <vt:lpstr>Индивидуальный план педагога по преодолению дефицитов включает:</vt:lpstr>
      <vt:lpstr>Планируемые действия и мероприятия</vt:lpstr>
      <vt:lpstr>Презентация PowerPoint</vt:lpstr>
      <vt:lpstr>4 этап</vt:lpstr>
      <vt:lpstr>Роль методической службы: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методического объединения   в реализации  профессиональных дефицитов  учителей начальных классов</dc:title>
  <dc:creator>Наталья Сергеевна</dc:creator>
  <cp:lastModifiedBy>Наталья Сергеевна</cp:lastModifiedBy>
  <cp:revision>2</cp:revision>
  <dcterms:created xsi:type="dcterms:W3CDTF">2025-08-05T20:58:11Z</dcterms:created>
  <dcterms:modified xsi:type="dcterms:W3CDTF">2025-08-05T21:03:38Z</dcterms:modified>
</cp:coreProperties>
</file>